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embeddedFontLst>
    <p:embeddedFont>
      <p:font typeface="Titillium Web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1" roundtripDataSignature="AMtx7mi0lNQqp6ERuByHy9QK9iOcwjUd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itilliumWeb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TitilliumWeb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TitilliumWeb-italic.fntdata"/><Relationship Id="rId6" Type="http://schemas.openxmlformats.org/officeDocument/2006/relationships/slide" Target="slides/slide2.xml"/><Relationship Id="rId18" Type="http://schemas.openxmlformats.org/officeDocument/2006/relationships/font" Target="fonts/TitilliumWeb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4c3ba1884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4c3ba188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3"/>
          <p:cNvSpPr txBox="1"/>
          <p:nvPr>
            <p:ph type="ctrTitle"/>
          </p:nvPr>
        </p:nvSpPr>
        <p:spPr>
          <a:xfrm>
            <a:off x="6808304" y="1122363"/>
            <a:ext cx="4711147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tillium Web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3"/>
          <p:cNvSpPr txBox="1"/>
          <p:nvPr>
            <p:ph idx="1" type="subTitle"/>
          </p:nvPr>
        </p:nvSpPr>
        <p:spPr>
          <a:xfrm>
            <a:off x="6808303" y="3602038"/>
            <a:ext cx="4711147" cy="16557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5" name="Google Shape;1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pic>
        <p:nvPicPr>
          <p:cNvPr id="16" name="Google Shape;1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"/>
            <a:ext cx="68453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4"/>
          <p:cNvPicPr preferRelativeResize="0"/>
          <p:nvPr/>
        </p:nvPicPr>
        <p:blipFill rotWithShape="1">
          <a:blip r:embed="rId2">
            <a:alphaModFix/>
          </a:blip>
          <a:srcRect b="0" l="11135" r="11136" t="0"/>
          <a:stretch/>
        </p:blipFill>
        <p:spPr>
          <a:xfrm>
            <a:off x="0" y="0"/>
            <a:ext cx="12192000" cy="128111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4"/>
          <p:cNvSpPr txBox="1"/>
          <p:nvPr>
            <p:ph type="title"/>
          </p:nvPr>
        </p:nvSpPr>
        <p:spPr>
          <a:xfrm>
            <a:off x="353682" y="0"/>
            <a:ext cx="9842741" cy="12811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Titillium Web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" type="body"/>
          </p:nvPr>
        </p:nvSpPr>
        <p:spPr>
          <a:xfrm>
            <a:off x="838200" y="1639957"/>
            <a:ext cx="10515600" cy="45918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solidFill>
                  <a:schemeClr val="dk2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solidFill>
                  <a:schemeClr val="dk2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solidFill>
                  <a:schemeClr val="dk2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pic>
        <p:nvPicPr>
          <p:cNvPr id="24" name="Google Shape;2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21590" y="65530"/>
            <a:ext cx="1978799" cy="11212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6"/>
          <p:cNvSpPr txBox="1"/>
          <p:nvPr>
            <p:ph type="title"/>
          </p:nvPr>
        </p:nvSpPr>
        <p:spPr>
          <a:xfrm>
            <a:off x="831850" y="3062288"/>
            <a:ext cx="8182941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itillium Web"/>
              <a:buNone/>
              <a:defRPr sz="3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" type="body"/>
          </p:nvPr>
        </p:nvSpPr>
        <p:spPr>
          <a:xfrm>
            <a:off x="831849" y="4589463"/>
            <a:ext cx="8182941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5" name="Google Shape;35;p16"/>
          <p:cNvPicPr preferRelativeResize="0"/>
          <p:nvPr/>
        </p:nvPicPr>
        <p:blipFill rotWithShape="1">
          <a:blip r:embed="rId2">
            <a:alphaModFix/>
          </a:blip>
          <a:srcRect b="0" l="48744" r="33125" t="0"/>
          <a:stretch/>
        </p:blipFill>
        <p:spPr>
          <a:xfrm>
            <a:off x="9981460" y="0"/>
            <a:ext cx="221054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16"/>
          <p:cNvPicPr preferRelativeResize="0"/>
          <p:nvPr/>
        </p:nvPicPr>
        <p:blipFill rotWithShape="1">
          <a:blip r:embed="rId3">
            <a:alphaModFix/>
          </a:blip>
          <a:srcRect b="0" l="0" r="44911" t="0"/>
          <a:stretch/>
        </p:blipFill>
        <p:spPr>
          <a:xfrm>
            <a:off x="9981460" y="0"/>
            <a:ext cx="2210540" cy="82345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7"/>
          <p:cNvPicPr preferRelativeResize="0"/>
          <p:nvPr/>
        </p:nvPicPr>
        <p:blipFill rotWithShape="1">
          <a:blip r:embed="rId2">
            <a:alphaModFix/>
          </a:blip>
          <a:srcRect b="12358" l="0" r="0" t="12359"/>
          <a:stretch/>
        </p:blipFill>
        <p:spPr>
          <a:xfrm>
            <a:off x="-1" y="6107733"/>
            <a:ext cx="12201939" cy="750267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Titillium Web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pic>
        <p:nvPicPr>
          <p:cNvPr id="42" name="Google Shape;42;p17"/>
          <p:cNvPicPr preferRelativeResize="0"/>
          <p:nvPr/>
        </p:nvPicPr>
        <p:blipFill rotWithShape="1">
          <a:blip r:embed="rId3">
            <a:alphaModFix/>
          </a:blip>
          <a:srcRect b="0" l="0" r="44911" t="0"/>
          <a:stretch/>
        </p:blipFill>
        <p:spPr>
          <a:xfrm>
            <a:off x="1" y="6107732"/>
            <a:ext cx="1863305" cy="694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olo el título">
  <p:cSld name="1_Solo el título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8"/>
          <p:cNvPicPr preferRelativeResize="0"/>
          <p:nvPr/>
        </p:nvPicPr>
        <p:blipFill rotWithShape="1">
          <a:blip r:embed="rId2">
            <a:alphaModFix/>
          </a:blip>
          <a:srcRect b="12359" l="0" r="0" t="66868"/>
          <a:stretch/>
        </p:blipFill>
        <p:spPr>
          <a:xfrm>
            <a:off x="-1" y="6650966"/>
            <a:ext cx="12201939" cy="207034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Titillium Web"/>
              <a:buNone/>
              <a:defRPr b="1" i="0" sz="3400" u="none" cap="none" strike="noStrike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23.png"/><Relationship Id="rId6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"/>
          <p:cNvSpPr txBox="1"/>
          <p:nvPr>
            <p:ph type="ctrTitle"/>
          </p:nvPr>
        </p:nvSpPr>
        <p:spPr>
          <a:xfrm>
            <a:off x="6411391" y="2125361"/>
            <a:ext cx="5206913" cy="18040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Titillium Web"/>
              <a:buNone/>
            </a:pPr>
            <a:br>
              <a:rPr lang="es-CO" sz="6400"/>
            </a:br>
            <a:br>
              <a:rPr lang="es-CO" sz="6400"/>
            </a:br>
            <a:br>
              <a:rPr lang="es-CO" sz="6400"/>
            </a:br>
            <a:br>
              <a:rPr lang="es-CO" sz="6400"/>
            </a:br>
            <a:r>
              <a:rPr lang="es-CO" sz="10400">
                <a:solidFill>
                  <a:srgbClr val="1E4E79"/>
                </a:solidFill>
              </a:rPr>
              <a:t>IBM Db2</a:t>
            </a:r>
            <a:br>
              <a:rPr lang="es-CO"/>
            </a:br>
            <a:br>
              <a:rPr lang="es-CO"/>
            </a:br>
            <a:endParaRPr/>
          </a:p>
        </p:txBody>
      </p:sp>
      <p:sp>
        <p:nvSpPr>
          <p:cNvPr id="51" name="Google Shape;51;p1"/>
          <p:cNvSpPr txBox="1"/>
          <p:nvPr>
            <p:ph idx="1" type="subTitle"/>
          </p:nvPr>
        </p:nvSpPr>
        <p:spPr>
          <a:xfrm>
            <a:off x="6808303" y="3429001"/>
            <a:ext cx="4711147" cy="21315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b="1" lang="es-CO"/>
              <a:t>Maestría en Analítica de Datos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b="1" lang="es-CO"/>
              <a:t>Bases de datos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b="1" lang="es-CO"/>
              <a:t>Ernesto Sánchez García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b="1" lang="es-CO"/>
              <a:t>2025-2</a:t>
            </a:r>
            <a:endParaRPr/>
          </a:p>
        </p:txBody>
      </p:sp>
      <p:pic>
        <p:nvPicPr>
          <p:cNvPr id="52" name="Google Shape;5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28053" y="5266944"/>
            <a:ext cx="5487164" cy="1126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"/>
          <p:cNvSpPr txBox="1"/>
          <p:nvPr>
            <p:ph type="title"/>
          </p:nvPr>
        </p:nvSpPr>
        <p:spPr>
          <a:xfrm>
            <a:off x="353682" y="0"/>
            <a:ext cx="9842741" cy="12811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400"/>
              <a:buFont typeface="Titillium Web"/>
              <a:buNone/>
            </a:pPr>
            <a:r>
              <a:rPr lang="es-CO">
                <a:solidFill>
                  <a:srgbClr val="00B0F0"/>
                </a:solidFill>
              </a:rPr>
              <a:t>IBM Db2</a:t>
            </a:r>
            <a:endParaRPr/>
          </a:p>
        </p:txBody>
      </p:sp>
      <p:pic>
        <p:nvPicPr>
          <p:cNvPr id="114" name="Google Shape;11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7208" y="1422951"/>
            <a:ext cx="9695592" cy="5255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4c3ba18841_0_0"/>
          <p:cNvSpPr txBox="1"/>
          <p:nvPr>
            <p:ph type="title"/>
          </p:nvPr>
        </p:nvSpPr>
        <p:spPr>
          <a:xfrm>
            <a:off x="353682" y="0"/>
            <a:ext cx="9842700" cy="1281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400"/>
              <a:buFont typeface="Titillium Web"/>
              <a:buNone/>
            </a:pPr>
            <a:r>
              <a:rPr lang="es-CO">
                <a:solidFill>
                  <a:srgbClr val="00B0F0"/>
                </a:solidFill>
              </a:rPr>
              <a:t>IBM Db2</a:t>
            </a:r>
            <a:endParaRPr/>
          </a:p>
        </p:txBody>
      </p:sp>
      <p:pic>
        <p:nvPicPr>
          <p:cNvPr id="120" name="Google Shape;120;g34c3ba18841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0647" y="1418750"/>
            <a:ext cx="5093300" cy="503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850" y="2190750"/>
            <a:ext cx="5956300" cy="24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52418" y="210312"/>
            <a:ext cx="5487164" cy="1126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>
            <p:ph type="title"/>
          </p:nvPr>
        </p:nvSpPr>
        <p:spPr>
          <a:xfrm>
            <a:off x="353682" y="0"/>
            <a:ext cx="9842741" cy="12811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400"/>
              <a:buFont typeface="Titillium Web"/>
              <a:buNone/>
            </a:pPr>
            <a:r>
              <a:rPr lang="es-CO">
                <a:solidFill>
                  <a:srgbClr val="00B0F0"/>
                </a:solidFill>
              </a:rPr>
              <a:t>IBM Db2</a:t>
            </a:r>
            <a:endParaRPr/>
          </a:p>
        </p:txBody>
      </p:sp>
      <p:sp>
        <p:nvSpPr>
          <p:cNvPr id="58" name="Google Shape;58;p2"/>
          <p:cNvSpPr txBox="1"/>
          <p:nvPr>
            <p:ph idx="1" type="body"/>
          </p:nvPr>
        </p:nvSpPr>
        <p:spPr>
          <a:xfrm>
            <a:off x="838200" y="1639956"/>
            <a:ext cx="10554730" cy="39700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</a:pPr>
            <a:r>
              <a:t/>
            </a:r>
            <a:endParaRPr>
              <a:solidFill>
                <a:srgbClr val="1E4E79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800"/>
              <a:buChar char="•"/>
            </a:pPr>
            <a:r>
              <a:rPr lang="es-CO">
                <a:solidFill>
                  <a:srgbClr val="1E4E79"/>
                </a:solidFill>
              </a:rPr>
              <a:t>07 junio 1983 nació IMB Db2 (Don </a:t>
            </a:r>
            <a:r>
              <a:rPr lang="es-CO">
                <a:solidFill>
                  <a:srgbClr val="1E4E79"/>
                </a:solidFill>
              </a:rPr>
              <a:t>Adhere</a:t>
            </a:r>
            <a:r>
              <a:rPr lang="es-CO">
                <a:solidFill>
                  <a:srgbClr val="1E4E79"/>
                </a:solidFill>
              </a:rPr>
              <a:t>), miembro retirado de IBM y considerado el padre de Db2.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800"/>
              <a:buChar char="•"/>
            </a:pPr>
            <a:r>
              <a:rPr lang="es-CO">
                <a:solidFill>
                  <a:srgbClr val="1E4E79"/>
                </a:solidFill>
              </a:rPr>
              <a:t>Éxito en mainframes dando adaptaciones para OS/2, AIX, Linux, Unix, Windows y otras plataformas.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800"/>
              <a:buChar char="•"/>
            </a:pPr>
            <a:r>
              <a:rPr lang="es-CO">
                <a:solidFill>
                  <a:srgbClr val="1E4E79"/>
                </a:solidFill>
              </a:rPr>
              <a:t>Db2 contribuyó a posicionar a IBM, su éxito fuerte (bases de datos estrella en los juegos olímpicos década de los 90).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800"/>
              <a:buChar char="•"/>
            </a:pPr>
            <a:r>
              <a:rPr lang="es-CO">
                <a:solidFill>
                  <a:srgbClr val="1E4E79"/>
                </a:solidFill>
              </a:rPr>
              <a:t>IBM DB2 (LUW) Base de datos nativa en la nube.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/>
          <p:nvPr>
            <p:ph type="title"/>
          </p:nvPr>
        </p:nvSpPr>
        <p:spPr>
          <a:xfrm>
            <a:off x="353682" y="0"/>
            <a:ext cx="9842741" cy="12811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400"/>
              <a:buFont typeface="Titillium Web"/>
              <a:buNone/>
            </a:pPr>
            <a:r>
              <a:rPr lang="es-CO">
                <a:solidFill>
                  <a:srgbClr val="00B0F0"/>
                </a:solidFill>
              </a:rPr>
              <a:t>IBM Db2</a:t>
            </a:r>
            <a:endParaRPr/>
          </a:p>
        </p:txBody>
      </p:sp>
      <p:pic>
        <p:nvPicPr>
          <p:cNvPr descr="preencoded.png" id="64" name="Google Shape;64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3682" y="1293471"/>
            <a:ext cx="3619070" cy="542860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 txBox="1"/>
          <p:nvPr/>
        </p:nvSpPr>
        <p:spPr>
          <a:xfrm>
            <a:off x="5226909" y="1828800"/>
            <a:ext cx="6363730" cy="1877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CO" sz="22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0" i="0" lang="es-CO" sz="22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istema de </a:t>
            </a:r>
            <a:r>
              <a:rPr b="1" i="0" lang="es-CO" sz="22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G</a:t>
            </a:r>
            <a:r>
              <a:rPr b="0" i="0" lang="es-CO" sz="22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estión de </a:t>
            </a:r>
            <a:r>
              <a:rPr b="1" i="0" lang="es-CO" sz="22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B</a:t>
            </a:r>
            <a:r>
              <a:rPr b="0" i="0" lang="es-CO" sz="22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ases de </a:t>
            </a:r>
            <a:r>
              <a:rPr b="1" i="0" lang="es-CO" sz="22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b="0" i="0" lang="es-CO" sz="22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atos (SGBD) robusto y versátil que trae diversas aplicaciones empresariales.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" name="Google Shape;6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52022" y="3306801"/>
            <a:ext cx="7883840" cy="2603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"/>
          <p:cNvSpPr txBox="1"/>
          <p:nvPr>
            <p:ph type="title"/>
          </p:nvPr>
        </p:nvSpPr>
        <p:spPr>
          <a:xfrm>
            <a:off x="353682" y="0"/>
            <a:ext cx="9842741" cy="12811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400"/>
              <a:buFont typeface="Titillium Web"/>
              <a:buNone/>
            </a:pPr>
            <a:r>
              <a:rPr lang="es-CO">
                <a:solidFill>
                  <a:srgbClr val="00B0F0"/>
                </a:solidFill>
              </a:rPr>
              <a:t>IBM Db2</a:t>
            </a:r>
            <a:endParaRPr/>
          </a:p>
        </p:txBody>
      </p:sp>
      <p:sp>
        <p:nvSpPr>
          <p:cNvPr id="72" name="Google Shape;72;p4"/>
          <p:cNvSpPr txBox="1"/>
          <p:nvPr>
            <p:ph idx="1" type="body"/>
          </p:nvPr>
        </p:nvSpPr>
        <p:spPr>
          <a:xfrm>
            <a:off x="668282" y="1338962"/>
            <a:ext cx="5781945" cy="43575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Char char="•"/>
            </a:pPr>
            <a:r>
              <a:rPr lang="es-CO" sz="2000">
                <a:solidFill>
                  <a:srgbClr val="0070C0"/>
                </a:solidFill>
              </a:rPr>
              <a:t>Respaldo con una data base nativa en la nube de baja latencia.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 sz="2000">
              <a:solidFill>
                <a:srgbClr val="0070C0"/>
              </a:solidFill>
            </a:endParaRPr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 sz="2000">
              <a:solidFill>
                <a:srgbClr val="0070C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000"/>
              <a:buChar char="•"/>
            </a:pPr>
            <a:r>
              <a:rPr lang="es-CO" sz="2000">
                <a:solidFill>
                  <a:srgbClr val="0070C0"/>
                </a:solidFill>
              </a:rPr>
              <a:t>Capacitación al personal desde cualquier parte del mundo (Warehouse).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 sz="2000">
              <a:solidFill>
                <a:srgbClr val="0070C0"/>
              </a:solidFill>
            </a:endParaRPr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 sz="2000">
              <a:solidFill>
                <a:srgbClr val="0070C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000"/>
              <a:buChar char="•"/>
            </a:pPr>
            <a:r>
              <a:rPr lang="es-CO" sz="2000">
                <a:solidFill>
                  <a:srgbClr val="0070C0"/>
                </a:solidFill>
              </a:rPr>
              <a:t>Motor híbrido SQL-on-Hadoop de nivel empresarial compatible con ANSI.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 sz="2000">
              <a:solidFill>
                <a:srgbClr val="0070C0"/>
              </a:solidFill>
            </a:endParaRPr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 sz="2000">
              <a:solidFill>
                <a:srgbClr val="0070C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000"/>
              <a:buChar char="•"/>
            </a:pPr>
            <a:r>
              <a:rPr lang="es-CO" sz="2000">
                <a:solidFill>
                  <a:srgbClr val="0070C0"/>
                </a:solidFill>
              </a:rPr>
              <a:t>Conjunto de herramientas de gestión, migración y recuperación.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</a:pPr>
            <a:r>
              <a:t/>
            </a:r>
            <a:endParaRPr>
              <a:solidFill>
                <a:srgbClr val="0070C0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73" name="Google Shape;7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0227" y="1338962"/>
            <a:ext cx="1322176" cy="1283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72403" y="2791102"/>
            <a:ext cx="1217304" cy="1187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35659" y="4075170"/>
            <a:ext cx="1217303" cy="1217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78994" y="5488864"/>
            <a:ext cx="1217304" cy="1217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"/>
          <p:cNvSpPr txBox="1"/>
          <p:nvPr>
            <p:ph type="title"/>
          </p:nvPr>
        </p:nvSpPr>
        <p:spPr>
          <a:xfrm>
            <a:off x="353682" y="0"/>
            <a:ext cx="9842741" cy="12811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400"/>
              <a:buFont typeface="Titillium Web"/>
              <a:buNone/>
            </a:pPr>
            <a:r>
              <a:rPr lang="es-CO">
                <a:solidFill>
                  <a:srgbClr val="00B0F0"/>
                </a:solidFill>
              </a:rPr>
              <a:t>IBM Db2</a:t>
            </a:r>
            <a:endParaRPr/>
          </a:p>
        </p:txBody>
      </p:sp>
      <p:pic>
        <p:nvPicPr>
          <p:cNvPr id="82" name="Google Shape;82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83" y="1514348"/>
            <a:ext cx="10221751" cy="2286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7987" y="3922690"/>
            <a:ext cx="10507541" cy="2286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"/>
          <p:cNvSpPr txBox="1"/>
          <p:nvPr>
            <p:ph type="title"/>
          </p:nvPr>
        </p:nvSpPr>
        <p:spPr>
          <a:xfrm>
            <a:off x="353682" y="0"/>
            <a:ext cx="9842741" cy="12811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400"/>
              <a:buFont typeface="Titillium Web"/>
              <a:buNone/>
            </a:pPr>
            <a:r>
              <a:rPr lang="es-CO">
                <a:solidFill>
                  <a:srgbClr val="00B0F0"/>
                </a:solidFill>
              </a:rPr>
              <a:t>IBM Db2</a:t>
            </a:r>
            <a:endParaRPr/>
          </a:p>
        </p:txBody>
      </p:sp>
      <p:pic>
        <p:nvPicPr>
          <p:cNvPr id="89" name="Google Shape;8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3985" y="1281114"/>
            <a:ext cx="9724030" cy="54461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"/>
          <p:cNvSpPr txBox="1"/>
          <p:nvPr>
            <p:ph type="title"/>
          </p:nvPr>
        </p:nvSpPr>
        <p:spPr>
          <a:xfrm>
            <a:off x="353682" y="0"/>
            <a:ext cx="9842741" cy="12811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400"/>
              <a:buFont typeface="Titillium Web"/>
              <a:buNone/>
            </a:pPr>
            <a:r>
              <a:rPr lang="es-CO">
                <a:solidFill>
                  <a:srgbClr val="00B0F0"/>
                </a:solidFill>
              </a:rPr>
              <a:t>IBM Db2</a:t>
            </a:r>
            <a:endParaRPr/>
          </a:p>
        </p:txBody>
      </p:sp>
      <p:pic>
        <p:nvPicPr>
          <p:cNvPr id="95" name="Google Shape;9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4624" y="1379968"/>
            <a:ext cx="10402752" cy="5325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8"/>
          <p:cNvSpPr txBox="1"/>
          <p:nvPr>
            <p:ph type="title"/>
          </p:nvPr>
        </p:nvSpPr>
        <p:spPr>
          <a:xfrm>
            <a:off x="353682" y="0"/>
            <a:ext cx="9842741" cy="12811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400"/>
              <a:buFont typeface="Titillium Web"/>
              <a:buNone/>
            </a:pPr>
            <a:r>
              <a:rPr lang="es-CO">
                <a:solidFill>
                  <a:srgbClr val="00B0F0"/>
                </a:solidFill>
              </a:rPr>
              <a:t>IBM Db2</a:t>
            </a:r>
            <a:endParaRPr/>
          </a:p>
        </p:txBody>
      </p:sp>
      <p:pic>
        <p:nvPicPr>
          <p:cNvPr id="101" name="Google Shape;101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6273" y="1417466"/>
            <a:ext cx="5807521" cy="50043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2" name="Google Shape;10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65773" y="1417466"/>
            <a:ext cx="3719384" cy="5333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 txBox="1"/>
          <p:nvPr>
            <p:ph type="title"/>
          </p:nvPr>
        </p:nvSpPr>
        <p:spPr>
          <a:xfrm>
            <a:off x="353682" y="0"/>
            <a:ext cx="9842741" cy="12811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400"/>
              <a:buFont typeface="Titillium Web"/>
              <a:buNone/>
            </a:pPr>
            <a:r>
              <a:rPr lang="es-CO">
                <a:solidFill>
                  <a:srgbClr val="00B0F0"/>
                </a:solidFill>
              </a:rPr>
              <a:t>IBM Db2</a:t>
            </a:r>
            <a:endParaRPr/>
          </a:p>
        </p:txBody>
      </p:sp>
      <p:pic>
        <p:nvPicPr>
          <p:cNvPr id="108" name="Google Shape;10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165" y="1490203"/>
            <a:ext cx="10751280" cy="4922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Personalizado 3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76C10"/>
      </a:accent1>
      <a:accent2>
        <a:srgbClr val="A4B045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2024-01-22T20:11:52Z</dcterms:created>
  <dc:creator>Microsoft Office User</dc:creator>
</cp:coreProperties>
</file>